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5"/>
  </p:notesMasterIdLst>
  <p:handoutMasterIdLst>
    <p:handoutMasterId r:id="rId16"/>
  </p:handoutMasterIdLst>
  <p:sldIdLst>
    <p:sldId id="395" r:id="rId2"/>
    <p:sldId id="385" r:id="rId3"/>
    <p:sldId id="318" r:id="rId4"/>
    <p:sldId id="396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383" r:id="rId13"/>
    <p:sldId id="404" r:id="rId14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714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0B125C47-2967-46D6-8C34-F127AEFD58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26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AA570397-3779-4CDB-99F5-889CBD241A5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55695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68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9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9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3975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2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60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3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996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2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2.2.1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有理数的乘法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53518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73616" y="1520653"/>
                <a:ext cx="9347425" cy="3639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计算：（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1</a:t>
                </a: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）（</a:t>
                </a:r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）；</a:t>
                </a:r>
                <a:endParaRPr lang="en-US" altLang="zh-CN" sz="3200" dirty="0" smtClean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2</a:t>
                </a: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×24</a:t>
                </a: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；</a:t>
                </a:r>
                <a:endParaRPr lang="en-US" altLang="zh-CN" sz="3200" dirty="0" smtClean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3</a:t>
                </a:r>
                <a:r>
                  <a:rPr lang="zh-CN" altLang="en-US" sz="3200" dirty="0" smtClean="0"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r>
                  <a:rPr lang="zh-CN" altLang="en-US" sz="3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r>
                      <a:rPr lang="en-US" altLang="zh-CN" sz="3200" b="1" i="1" smtClean="0">
                        <a:latin typeface="Cambria Math"/>
                        <a:cs typeface="Times New Roman" pitchFamily="18" charset="0"/>
                      </a:rPr>
                      <m:t>𝟏</m:t>
                    </m:r>
                  </m:oMath>
                </a14:m>
                <a:r>
                  <a:rPr lang="zh-CN" altLang="en-US" sz="3200" dirty="0"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3200" dirty="0">
                        <a:latin typeface="Times New Roman" pitchFamily="18" charset="0"/>
                        <a:cs typeface="Times New Roman" pitchFamily="18" charset="0"/>
                      </a:rPr>
                      <m:t>（</m:t>
                    </m:r>
                    <m:r>
                      <m:rPr>
                        <m:nor/>
                      </m:rPr>
                      <a:rPr lang="en-US" altLang="zh-CN" sz="3200" dirty="0">
                        <a:latin typeface="Times New Roman" pitchFamily="18" charset="0"/>
                        <a:cs typeface="Times New Roman" pitchFamily="18" charset="0"/>
                      </a:rPr>
                      <m:t>﹣</m:t>
                    </m:r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6 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5 </m:t>
                        </m:r>
                      </m:den>
                    </m:f>
                    <m:r>
                      <m:rPr>
                        <m:nor/>
                      </m:rPr>
                      <a:rPr lang="zh-CN" altLang="en-US" sz="3200" dirty="0">
                        <a:latin typeface="Times New Roman" pitchFamily="18" charset="0"/>
                        <a:cs typeface="Times New Roman" pitchFamily="18" charset="0"/>
                      </a:rPr>
                      <m:t>）</m:t>
                    </m:r>
                  </m:oMath>
                </a14:m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latin typeface="Times New Roman" pitchFamily="18" charset="0"/>
                    <a:cs typeface="Times New Roman" pitchFamily="18" charset="0"/>
                  </a:rPr>
                  <a:t>×0×</a:t>
                </a:r>
                <a:r>
                  <a:rPr lang="zh-CN" altLang="en-US" sz="3200" dirty="0" smtClean="0"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latin typeface="Times New Roman" pitchFamily="18" charset="0"/>
                    <a:cs typeface="Times New Roman" pitchFamily="18" charset="0"/>
                  </a:rPr>
                  <a:t>﹣9</a:t>
                </a:r>
                <a:r>
                  <a:rPr lang="zh-CN" altLang="en-US" sz="3200" dirty="0" smtClean="0"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3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zh-CN" altLang="en-US" sz="3200" dirty="0"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616" y="1520653"/>
                <a:ext cx="9347425" cy="3639073"/>
              </a:xfrm>
              <a:prstGeom prst="rect">
                <a:avLst/>
              </a:prstGeom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824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73617" y="1658676"/>
                <a:ext cx="8782495" cy="3192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解：（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1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）原式＝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zh-CN" altLang="en-US" sz="3200" b="1" i="1" dirty="0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＝</m:t>
                    </m:r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2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原式＝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×24 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×24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＝ 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21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18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（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3</a:t>
                </a:r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）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原式＝ </a:t>
                </a:r>
                <a:r>
                  <a:rPr lang="en-US" altLang="zh-CN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0.</a:t>
                </a:r>
                <a:endParaRPr lang="zh-CN" altLang="en-US" sz="3200" dirty="0">
                  <a:solidFill>
                    <a:srgbClr val="FF0000"/>
                  </a:solidFill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617" y="1658676"/>
                <a:ext cx="8782495" cy="3192862"/>
              </a:xfrm>
              <a:prstGeom prst="rect">
                <a:avLst/>
              </a:prstGeom>
              <a:blipFill rotWithShape="1">
                <a:blip r:embed="rId2"/>
                <a:stretch>
                  <a:fillRect l="-1735" b="-2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292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963662" y="1996450"/>
            <a:ext cx="10838038" cy="2298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50" tIns="54425" rIns="108850" bIns="54425"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</a:t>
            </a:r>
            <a:r>
              <a:rPr kumimoji="0" lang="zh-CN" altLang="en-US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多个不等于</a:t>
            </a: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kumimoji="0" lang="zh-CN" altLang="en-US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的有理数相乘，负因数的个数是偶数时，积是正数；负因数的个数是奇数时，积是负数</a:t>
            </a: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</a:t>
            </a:r>
            <a:r>
              <a:rPr kumimoji="0" lang="zh-CN" altLang="en-US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几个数相乘时，如果有一个因数是</a:t>
            </a: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kumimoji="0" lang="zh-CN" altLang="en-US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，则积就为</a:t>
            </a:r>
            <a:r>
              <a:rPr kumimoji="0" lang="en-US" altLang="zh-CN" sz="33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5552" y="2610429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56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65967" y="2059734"/>
            <a:ext cx="8569739" cy="132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50" tIns="54425" rIns="108850" bIns="54425"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kumimoji="0" lang="en-US" altLang="zh-CN" sz="33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kumimoji="0" lang="en-US" altLang="zh-CN" sz="33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kumimoji="0" lang="zh-CN" altLang="en-US" sz="3300" dirty="0" smtClean="0">
                <a:latin typeface="楷体" pitchFamily="49" charset="-122"/>
                <a:ea typeface="楷体" pitchFamily="49" charset="-122"/>
              </a:rPr>
              <a:t>掌握</a:t>
            </a:r>
            <a:r>
              <a:rPr kumimoji="0" lang="zh-CN" altLang="en-US" sz="33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多个有理数乘法运算</a:t>
            </a:r>
            <a:r>
              <a:rPr kumimoji="0" lang="zh-CN" altLang="en-US" sz="3300" dirty="0" smtClean="0">
                <a:latin typeface="楷体" pitchFamily="49" charset="-122"/>
                <a:ea typeface="楷体" pitchFamily="49" charset="-122"/>
              </a:rPr>
              <a:t>的方法</a:t>
            </a:r>
            <a:r>
              <a:rPr kumimoji="0" lang="en-US" altLang="zh-CN" sz="3300" dirty="0" smtClean="0">
                <a:latin typeface="楷体" pitchFamily="49" charset="-122"/>
                <a:ea typeface="楷体" pitchFamily="49" charset="-122"/>
              </a:rPr>
              <a:t>.</a:t>
            </a:r>
            <a:endParaRPr kumimoji="0" lang="en-US" altLang="zh-CN" sz="33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</a:pPr>
            <a:endParaRPr kumimoji="0" lang="en-US" altLang="zh-CN" sz="33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80000"/>
              </a:lnSpc>
            </a:pPr>
            <a:r>
              <a:rPr kumimoji="0" lang="en-US" altLang="zh-CN" sz="33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kumimoji="0" lang="en-US" altLang="zh-CN" sz="33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kumimoji="0" lang="zh-CN" altLang="en-US" sz="3300" dirty="0" smtClean="0">
                <a:latin typeface="楷体" pitchFamily="49" charset="-122"/>
                <a:ea typeface="楷体" pitchFamily="49" charset="-122"/>
              </a:rPr>
              <a:t>掌握</a:t>
            </a:r>
            <a:r>
              <a:rPr kumimoji="0" lang="zh-CN" altLang="en-US" sz="33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多个有理数相乘的符号法则</a:t>
            </a:r>
            <a:r>
              <a:rPr kumimoji="0" lang="en-US" altLang="zh-CN" sz="3300" dirty="0" smtClean="0">
                <a:latin typeface="楷体" pitchFamily="49" charset="-122"/>
                <a:ea typeface="楷体" pitchFamily="49" charset="-122"/>
              </a:rPr>
              <a:t>. </a:t>
            </a:r>
            <a:endParaRPr kumimoji="0" lang="en-US" altLang="zh-CN" sz="33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7"/>
          <p:cNvSpPr txBox="1">
            <a:spLocks noChangeArrowheads="1"/>
          </p:cNvSpPr>
          <p:nvPr/>
        </p:nvSpPr>
        <p:spPr bwMode="auto">
          <a:xfrm>
            <a:off x="976760" y="1418491"/>
            <a:ext cx="10973503" cy="45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50" tIns="54425" rIns="108850" bIns="54425"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楷体_GB2312"/>
                <a:ea typeface="楷体_GB2312"/>
                <a:cs typeface="楷体_GB2312"/>
              </a:defRPr>
            </a:lvl9pPr>
          </a:lstStyle>
          <a:p>
            <a:pPr indent="457200" eaLnBrk="1" hangingPunct="1">
              <a:lnSpc>
                <a:spcPct val="130000"/>
              </a:lnSpc>
            </a:pP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观察下列各式，它们的积是正的还是负的？多个不等于</a:t>
            </a: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的有理数相乘，积的符号与负因数的个数有什么关系？</a:t>
            </a: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(1</a:t>
            </a:r>
            <a:r>
              <a:rPr kumimoji="0" lang="en-US" altLang="zh-CN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1×2×3×4</a:t>
            </a:r>
            <a:r>
              <a:rPr kumimoji="0" lang="zh-CN" altLang="en-US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＝</a:t>
            </a:r>
            <a:r>
              <a:rPr kumimoji="0" lang="zh-CN" altLang="en-US" sz="3200" u="sng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altLang="en-US" sz="3200" u="sng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</a:t>
            </a:r>
            <a:r>
              <a:rPr kumimoji="0" lang="zh-CN" altLang="en-US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(2)(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en-US" altLang="zh-CN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)×2×3×4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＝</a:t>
            </a:r>
            <a:r>
              <a:rPr kumimoji="0" lang="zh-CN" altLang="en-US" sz="3200" u="sng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(3)(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en-US" altLang="zh-CN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)×3×4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＝</a:t>
            </a:r>
            <a:r>
              <a:rPr kumimoji="0" lang="zh-CN" altLang="en-US" sz="3200" u="sng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(4)(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kumimoji="0" lang="en-US" altLang="zh-CN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)×4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＝</a:t>
            </a:r>
            <a:r>
              <a:rPr kumimoji="0" lang="zh-CN" altLang="en-US" sz="3200" u="sng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(5)(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3)×(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－</a:t>
            </a:r>
            <a:r>
              <a:rPr kumimoji="0"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kumimoji="0" lang="en-US" altLang="zh-CN" sz="3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＝</a:t>
            </a:r>
            <a:r>
              <a:rPr kumimoji="0" lang="zh-CN" altLang="en-US" sz="3200" u="sng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</a:t>
            </a:r>
            <a:r>
              <a:rPr kumimoji="0"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35517" y="2718214"/>
            <a:ext cx="693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9996" y="3358420"/>
            <a:ext cx="1095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﹣24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8235" y="4033295"/>
            <a:ext cx="693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1823" y="4618070"/>
            <a:ext cx="1095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﹣24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6241" y="5308902"/>
            <a:ext cx="693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926431"/>
              </p:ext>
            </p:extLst>
          </p:nvPr>
        </p:nvGraphicFramePr>
        <p:xfrm>
          <a:off x="767751" y="2017983"/>
          <a:ext cx="11093568" cy="2398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8928"/>
                <a:gridCol w="1848928"/>
                <a:gridCol w="1848928"/>
                <a:gridCol w="1848928"/>
                <a:gridCol w="1848928"/>
                <a:gridCol w="1848928"/>
              </a:tblGrid>
              <a:tr h="61890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算式</a:t>
                      </a:r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1</a:t>
                      </a: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）</a:t>
                      </a:r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2190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2</a:t>
                      </a: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2190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3</a:t>
                      </a: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2190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4</a:t>
                      </a: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2190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（</a:t>
                      </a:r>
                      <a:r>
                        <a:rPr lang="en-US" altLang="zh-CN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5</a:t>
                      </a:r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）</a:t>
                      </a:r>
                    </a:p>
                  </a:txBody>
                  <a:tcPr/>
                </a:tc>
              </a:tr>
              <a:tr h="11400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负因数</a:t>
                      </a:r>
                      <a:endParaRPr lang="en-US" altLang="zh-CN" sz="3200" dirty="0" smtClean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的个数</a:t>
                      </a:r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97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latin typeface="Times New Roman" pitchFamily="18" charset="0"/>
                          <a:ea typeface="+mj-ea"/>
                          <a:cs typeface="Times New Roman" pitchFamily="18" charset="0"/>
                        </a:rPr>
                        <a:t>积的符号</a:t>
                      </a:r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latin typeface="Times New Roman" pitchFamily="18" charset="0"/>
                        <a:ea typeface="+mj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09641" y="2891455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3565" y="2891455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40960" y="2875810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42984" y="2875809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2603" y="2875808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95591" y="3829205"/>
            <a:ext cx="621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正</a:t>
            </a:r>
            <a:endParaRPr lang="zh-CN" altLang="en-US" sz="3200" dirty="0">
              <a:solidFill>
                <a:srgbClr val="FF0000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3565" y="3752450"/>
            <a:ext cx="39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负</a:t>
            </a:r>
            <a:endParaRPr lang="zh-CN" altLang="en-US" sz="3200" dirty="0">
              <a:solidFill>
                <a:srgbClr val="FF0000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96316" y="3752449"/>
            <a:ext cx="682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正</a:t>
            </a:r>
            <a:endParaRPr lang="zh-CN" altLang="en-US" sz="3200" dirty="0">
              <a:solidFill>
                <a:srgbClr val="FF0000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08020" y="3752450"/>
            <a:ext cx="663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负</a:t>
            </a:r>
            <a:endParaRPr lang="zh-CN" altLang="en-US" sz="3200" dirty="0">
              <a:solidFill>
                <a:srgbClr val="FF0000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25937" y="3752450"/>
            <a:ext cx="566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</a:rPr>
              <a:t>正</a:t>
            </a:r>
            <a:endParaRPr lang="zh-CN" altLang="en-US" sz="3200" dirty="0">
              <a:solidFill>
                <a:srgbClr val="FF0000"/>
              </a:solidFill>
              <a:latin typeface="+mj-ea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1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9450"/>
          <p:cNvSpPr txBox="1">
            <a:spLocks noChangeArrowheads="1"/>
          </p:cNvSpPr>
          <p:nvPr/>
        </p:nvSpPr>
        <p:spPr bwMode="auto">
          <a:xfrm>
            <a:off x="1091938" y="1791660"/>
            <a:ext cx="10247871" cy="148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srgbClr val="000000"/>
                </a:solidFill>
                <a:latin typeface="方正书宋_GBK"/>
                <a:ea typeface="方正书宋_GBK"/>
                <a:cs typeface="Times New Roman"/>
              </a:rPr>
              <a:t>多个不为</a:t>
            </a:r>
            <a:r>
              <a:rPr lang="en-US" altLang="zh-CN" sz="3200" dirty="0">
                <a:solidFill>
                  <a:srgbClr val="000000"/>
                </a:solidFill>
                <a:latin typeface="NEU-BZ-S92"/>
                <a:ea typeface="方正书宋_GBK"/>
                <a:cs typeface="Times New Roman"/>
              </a:rPr>
              <a:t>0</a:t>
            </a:r>
            <a:r>
              <a:rPr lang="zh-CN" altLang="en-US" sz="3200" dirty="0">
                <a:solidFill>
                  <a:srgbClr val="000000"/>
                </a:solidFill>
                <a:latin typeface="方正书宋_GBK"/>
                <a:ea typeface="方正书宋_GBK"/>
                <a:cs typeface="Times New Roman"/>
              </a:rPr>
              <a:t>的有理数相乘</a:t>
            </a:r>
            <a:r>
              <a:rPr lang="en-US" altLang="zh-CN" sz="3200" dirty="0">
                <a:solidFill>
                  <a:srgbClr val="000000"/>
                </a:solidFill>
                <a:latin typeface="方正书宋_GBK"/>
                <a:ea typeface="方正书宋_GBK"/>
                <a:cs typeface="Times New Roman"/>
              </a:rPr>
              <a:t>,</a:t>
            </a:r>
            <a:r>
              <a:rPr lang="zh-CN" altLang="en-US" sz="3200" dirty="0">
                <a:solidFill>
                  <a:srgbClr val="000000"/>
                </a:solidFill>
                <a:latin typeface="方正书宋_GBK"/>
                <a:ea typeface="方正书宋_GBK"/>
                <a:cs typeface="Times New Roman"/>
              </a:rPr>
              <a:t>那么积的符号与负的乘数的个数之间有什么关系</a:t>
            </a:r>
            <a:r>
              <a:rPr lang="en-US" altLang="zh-CN" sz="3200" dirty="0">
                <a:solidFill>
                  <a:srgbClr val="000000"/>
                </a:solidFill>
                <a:latin typeface="方正书宋_GBK"/>
                <a:ea typeface="方正书宋_GBK"/>
                <a:cs typeface="Times New Roman"/>
              </a:rPr>
              <a:t>?</a:t>
            </a:r>
            <a:endParaRPr lang="zh-CN" altLang="en-US" sz="3200" dirty="0">
              <a:solidFill>
                <a:srgbClr val="000000"/>
              </a:solidFill>
              <a:effectLst/>
              <a:latin typeface="NEU-BZ-S92"/>
              <a:ea typeface="方正书宋_GBK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85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16658" y="1504694"/>
            <a:ext cx="9598101" cy="2946537"/>
            <a:chOff x="1639687" y="466725"/>
            <a:chExt cx="7199513" cy="2209390"/>
          </a:xfrm>
        </p:grpSpPr>
        <p:sp>
          <p:nvSpPr>
            <p:cNvPr id="7" name="剪去同侧角的矩形 6"/>
            <p:cNvSpPr/>
            <p:nvPr/>
          </p:nvSpPr>
          <p:spPr>
            <a:xfrm>
              <a:off x="1639687" y="790576"/>
              <a:ext cx="7199513" cy="1885539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1" hangingPunct="1">
                  <a:defRPr/>
                </a:pPr>
                <a:r>
                  <a:rPr kumimoji="0" lang="zh-CN" altLang="en-US" sz="3200" kern="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归纳总结</a:t>
                </a: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  <p:sp>
        <p:nvSpPr>
          <p:cNvPr id="11" name="矩形 10"/>
          <p:cNvSpPr/>
          <p:nvPr/>
        </p:nvSpPr>
        <p:spPr>
          <a:xfrm>
            <a:off x="1973900" y="2663266"/>
            <a:ext cx="90836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3200" dirty="0">
                <a:latin typeface="+mj-ea"/>
                <a:ea typeface="+mj-ea"/>
              </a:rPr>
              <a:t>几个不为</a:t>
            </a:r>
            <a:r>
              <a:rPr lang="en-US" altLang="zh-CN" sz="3200" dirty="0">
                <a:latin typeface="+mj-ea"/>
                <a:ea typeface="+mj-ea"/>
              </a:rPr>
              <a:t>0</a:t>
            </a:r>
            <a:r>
              <a:rPr lang="zh-CN" altLang="en-US" sz="3200" dirty="0">
                <a:latin typeface="+mj-ea"/>
                <a:ea typeface="+mj-ea"/>
              </a:rPr>
              <a:t>的数相乘</a:t>
            </a:r>
            <a:r>
              <a:rPr lang="en-US" altLang="zh-CN" sz="3200" dirty="0">
                <a:latin typeface="+mj-ea"/>
                <a:ea typeface="+mj-ea"/>
              </a:rPr>
              <a:t>,</a:t>
            </a:r>
            <a:r>
              <a:rPr lang="zh-CN" altLang="en-US" sz="3200" dirty="0">
                <a:latin typeface="+mj-ea"/>
                <a:ea typeface="+mj-ea"/>
              </a:rPr>
              <a:t>负的乘数的个数是</a:t>
            </a:r>
            <a:r>
              <a:rPr lang="zh-CN" altLang="en-US" sz="3200" dirty="0">
                <a:solidFill>
                  <a:srgbClr val="FF0000"/>
                </a:solidFill>
                <a:latin typeface="+mj-ea"/>
                <a:ea typeface="+mj-ea"/>
              </a:rPr>
              <a:t>偶数</a:t>
            </a:r>
            <a:r>
              <a:rPr lang="zh-CN" altLang="en-US" sz="3200" dirty="0">
                <a:latin typeface="+mj-ea"/>
                <a:ea typeface="+mj-ea"/>
              </a:rPr>
              <a:t>时</a:t>
            </a:r>
            <a:r>
              <a:rPr lang="en-US" altLang="zh-CN" sz="3200" dirty="0">
                <a:latin typeface="+mj-ea"/>
                <a:ea typeface="+mj-ea"/>
              </a:rPr>
              <a:t>,</a:t>
            </a:r>
            <a:r>
              <a:rPr lang="zh-CN" altLang="en-US" sz="3200" dirty="0">
                <a:latin typeface="+mj-ea"/>
                <a:ea typeface="+mj-ea"/>
              </a:rPr>
              <a:t>积为</a:t>
            </a:r>
            <a:r>
              <a:rPr lang="zh-CN" altLang="en-US" sz="3200" dirty="0">
                <a:solidFill>
                  <a:srgbClr val="FF0000"/>
                </a:solidFill>
                <a:latin typeface="+mj-ea"/>
                <a:ea typeface="+mj-ea"/>
              </a:rPr>
              <a:t>正数</a:t>
            </a:r>
            <a:r>
              <a:rPr lang="en-US" altLang="zh-CN" sz="3200" dirty="0">
                <a:latin typeface="+mj-ea"/>
                <a:ea typeface="+mj-ea"/>
              </a:rPr>
              <a:t>;</a:t>
            </a:r>
            <a:r>
              <a:rPr lang="zh-CN" altLang="en-US" sz="3200" dirty="0">
                <a:latin typeface="+mj-ea"/>
                <a:ea typeface="+mj-ea"/>
              </a:rPr>
              <a:t>负的乘数的个数是</a:t>
            </a:r>
            <a:r>
              <a:rPr lang="zh-CN" altLang="en-US" sz="3200" dirty="0">
                <a:solidFill>
                  <a:srgbClr val="FF0000"/>
                </a:solidFill>
                <a:latin typeface="+mj-ea"/>
                <a:ea typeface="+mj-ea"/>
              </a:rPr>
              <a:t>奇数</a:t>
            </a:r>
            <a:r>
              <a:rPr lang="zh-CN" altLang="en-US" sz="3200" dirty="0">
                <a:latin typeface="+mj-ea"/>
                <a:ea typeface="+mj-ea"/>
              </a:rPr>
              <a:t>时</a:t>
            </a:r>
            <a:r>
              <a:rPr lang="en-US" altLang="zh-CN" sz="3200" dirty="0">
                <a:latin typeface="+mj-ea"/>
                <a:ea typeface="+mj-ea"/>
              </a:rPr>
              <a:t>,</a:t>
            </a:r>
            <a:r>
              <a:rPr lang="zh-CN" altLang="en-US" sz="3200" dirty="0">
                <a:latin typeface="+mj-ea"/>
                <a:ea typeface="+mj-ea"/>
              </a:rPr>
              <a:t>积为</a:t>
            </a:r>
            <a:r>
              <a:rPr lang="zh-CN" altLang="en-US" sz="3200" dirty="0">
                <a:solidFill>
                  <a:srgbClr val="FF0000"/>
                </a:solidFill>
                <a:latin typeface="+mj-ea"/>
                <a:ea typeface="+mj-ea"/>
              </a:rPr>
              <a:t>负数</a:t>
            </a:r>
            <a:r>
              <a:rPr lang="en-US" altLang="zh-CN" sz="3200" i="1" dirty="0">
                <a:latin typeface="+mj-ea"/>
                <a:ea typeface="+mj-ea"/>
              </a:rPr>
              <a:t>.</a:t>
            </a:r>
            <a:endParaRPr lang="zh-CN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1445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9450"/>
          <p:cNvSpPr txBox="1">
            <a:spLocks noChangeArrowheads="1"/>
          </p:cNvSpPr>
          <p:nvPr/>
        </p:nvSpPr>
        <p:spPr bwMode="auto">
          <a:xfrm>
            <a:off x="1091937" y="1562614"/>
            <a:ext cx="1024787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如果有乘数为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那么积有什么特点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?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369" y="2670196"/>
            <a:ext cx="5902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1)×(-2)×(-3)×(-4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)×0=</a:t>
            </a:r>
            <a:r>
              <a:rPr lang="zh-CN" altLang="en-US" sz="3200" i="1" u="sng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82885" y="3893086"/>
            <a:ext cx="85515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几个数相乘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如果其中有乘数为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那么积为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8021" y="2693278"/>
            <a:ext cx="393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9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69178" y="1478125"/>
            <a:ext cx="7775944" cy="3876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+mj-ea"/>
                <a:cs typeface="Times New Roman" pitchFamily="18" charset="0"/>
              </a:rPr>
              <a:t>不计算</a:t>
            </a:r>
            <a:r>
              <a:rPr lang="en-US" altLang="zh-CN" sz="3200" dirty="0"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+mj-ea"/>
                <a:cs typeface="Times New Roman" pitchFamily="18" charset="0"/>
              </a:rPr>
              <a:t>说出下列各式积的符号</a:t>
            </a:r>
            <a:r>
              <a:rPr lang="en-US" altLang="zh-CN" sz="3200" i="1" dirty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+mj-ea"/>
                <a:cs typeface="Times New Roman" pitchFamily="18" charset="0"/>
              </a:rPr>
              <a:t>(1)-6×(-4)×(-9)×(-8)×(+7);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+mj-ea"/>
                <a:cs typeface="Times New Roman" pitchFamily="18" charset="0"/>
              </a:rPr>
              <a:t>(2)6×(-4)×9×(-8)×(-7);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+mj-ea"/>
                <a:cs typeface="Times New Roman" pitchFamily="18" charset="0"/>
              </a:rPr>
              <a:t>(3)-5×(-4)×(-9)×(-3)×(-7)</a:t>
            </a:r>
            <a:r>
              <a:rPr lang="en-US" altLang="zh-CN" sz="3200" i="1" dirty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33963" y="2854849"/>
            <a:ext cx="1658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正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49467" y="3795509"/>
            <a:ext cx="1658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负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9278" y="4770181"/>
            <a:ext cx="1658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负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5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222682"/>
              </p:ext>
            </p:extLst>
          </p:nvPr>
        </p:nvGraphicFramePr>
        <p:xfrm>
          <a:off x="1106462" y="1965327"/>
          <a:ext cx="514032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Equation" r:id="rId3" imgW="2108160" imgH="393480" progId="Equation.DSMT4">
                  <p:embed/>
                </p:oleObj>
              </mc:Choice>
              <mc:Fallback>
                <p:oleObj name="Equation" r:id="rId3" imgW="2108160" imgH="393480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6462" y="1965327"/>
                        <a:ext cx="514032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487013"/>
              </p:ext>
            </p:extLst>
          </p:nvPr>
        </p:nvGraphicFramePr>
        <p:xfrm>
          <a:off x="6865759" y="2050272"/>
          <a:ext cx="39941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Equation" r:id="rId5" imgW="1638000" imgH="393480" progId="Equation.DSMT4">
                  <p:embed/>
                </p:oleObj>
              </mc:Choice>
              <mc:Fallback>
                <p:oleObj name="Equation" r:id="rId5" imgW="1638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5759" y="2050272"/>
                        <a:ext cx="399415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121435"/>
              </p:ext>
            </p:extLst>
          </p:nvPr>
        </p:nvGraphicFramePr>
        <p:xfrm>
          <a:off x="893919" y="3321389"/>
          <a:ext cx="1009491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Equation" r:id="rId7" imgW="4140000" imgH="393480" progId="Equation.DSMT4">
                  <p:embed/>
                </p:oleObj>
              </mc:Choice>
              <mc:Fallback>
                <p:oleObj name="Equation" r:id="rId7" imgW="4140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919" y="3321389"/>
                        <a:ext cx="10094913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362520"/>
              </p:ext>
            </p:extLst>
          </p:nvPr>
        </p:nvGraphicFramePr>
        <p:xfrm>
          <a:off x="1824308" y="4556904"/>
          <a:ext cx="631666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Equation" r:id="rId9" imgW="2590560" imgH="393480" progId="Equation.DSMT4">
                  <p:embed/>
                </p:oleObj>
              </mc:Choice>
              <mc:Fallback>
                <p:oleObj name="Equation" r:id="rId9" imgW="25905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308" y="4556904"/>
                        <a:ext cx="6316663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046077" y="1442107"/>
            <a:ext cx="17155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 </a:t>
            </a:r>
            <a:r>
              <a:rPr lang="zh-CN" altLang="en-US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计算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601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2734</TotalTime>
  <Words>533</Words>
  <Application>Microsoft Office PowerPoint</Application>
  <PresentationFormat>自定义</PresentationFormat>
  <Paragraphs>61</Paragraphs>
  <Slides>13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2_自定义设计方案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86</cp:revision>
  <cp:lastPrinted>2001-09-13T10:59:37Z</cp:lastPrinted>
  <dcterms:created xsi:type="dcterms:W3CDTF">2001-09-13T10:49:27Z</dcterms:created>
  <dcterms:modified xsi:type="dcterms:W3CDTF">2024-08-21T07:27:33Z</dcterms:modified>
</cp:coreProperties>
</file>